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261" r:id="rId2"/>
    <p:sldId id="260" r:id="rId3"/>
    <p:sldId id="257" r:id="rId4"/>
    <p:sldId id="256" r:id="rId5"/>
    <p:sldId id="268" r:id="rId6"/>
    <p:sldId id="262" r:id="rId7"/>
    <p:sldId id="270" r:id="rId8"/>
    <p:sldId id="259" r:id="rId9"/>
    <p:sldId id="258" r:id="rId10"/>
    <p:sldId id="264" r:id="rId11"/>
    <p:sldId id="263" r:id="rId12"/>
    <p:sldId id="266" r:id="rId1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6" d="100"/>
          <a:sy n="66" d="100"/>
        </p:scale>
        <p:origin x="0" y="0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>
                <a:latin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>
                <a:latin typeface="Arial" pitchFamily="34" charset="0"/>
              </a:defRPr>
            </a:lvl1pPr>
          </a:lstStyle>
          <a:p>
            <a:pPr>
              <a:defRPr/>
            </a:pPr>
            <a:fld id="{D8D2834F-A617-4CEC-ADD4-118FBABB91CD}" type="datetimeFigureOut">
              <a:rPr lang="ru-RU"/>
              <a:pPr>
                <a:defRPr/>
              </a:pPr>
              <a:t>07.02.2022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>
                <a:latin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>
                <a:latin typeface="Arial" pitchFamily="34" charset="0"/>
              </a:defRPr>
            </a:lvl1pPr>
          </a:lstStyle>
          <a:p>
            <a:pPr>
              <a:defRPr/>
            </a:pPr>
            <a:fld id="{F43F3064-96FD-4CB9-9B87-F3AEDAADCE1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>
                <a:latin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>
                <a:latin typeface="Arial" pitchFamily="34" charset="0"/>
              </a:defRPr>
            </a:lvl1pPr>
          </a:lstStyle>
          <a:p>
            <a:pPr>
              <a:defRPr/>
            </a:pPr>
            <a:fld id="{19928B31-A2A1-4487-99C9-6519E7002757}" type="datetimeFigureOut">
              <a:rPr lang="ru-RU"/>
              <a:pPr>
                <a:defRPr/>
              </a:pPr>
              <a:t>07.02.2022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>
                <a:latin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>
                <a:latin typeface="Arial" pitchFamily="34" charset="0"/>
              </a:defRPr>
            </a:lvl1pPr>
          </a:lstStyle>
          <a:p>
            <a:pPr>
              <a:defRPr/>
            </a:pPr>
            <a:fld id="{A402E0DF-791F-4E73-A19B-D71EBAC1505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1843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8682036-D458-4D44-83D4-4173BF006638}" type="slidenum">
              <a:rPr lang="ru-RU">
                <a:latin typeface="Arial" charset="0"/>
              </a:rPr>
              <a:pPr/>
              <a:t>8</a:t>
            </a:fld>
            <a:endParaRPr lang="ru-RU">
              <a:latin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88B54D-9A5B-4EF1-8501-C14D31D2035D}" type="datetimeFigureOut">
              <a:rPr lang="ru-RU"/>
              <a:pPr>
                <a:defRPr/>
              </a:pPr>
              <a:t>07.02.2022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5661E8-CC53-4AAF-9A5E-B666A9BCA32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A62B50-D2D0-47B4-B83D-F454F8A115AA}" type="datetimeFigureOut">
              <a:rPr lang="ru-RU"/>
              <a:pPr>
                <a:defRPr/>
              </a:pPr>
              <a:t>07.02.2022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77C9F2-79DA-4E1E-9BF7-CA1C1D95C55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499E27-AF18-4A53-8C1A-96A25E04DAC9}" type="datetimeFigureOut">
              <a:rPr lang="ru-RU"/>
              <a:pPr>
                <a:defRPr/>
              </a:pPr>
              <a:t>07.02.2022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336BB2-7AF2-4DD3-9F53-58DAC225BB0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EB0946-6D6D-4A23-8CB4-4CF9541CDB4C}" type="datetimeFigureOut">
              <a:rPr lang="ru-RU"/>
              <a:pPr>
                <a:defRPr/>
              </a:pPr>
              <a:t>07.02.2022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8CBA2D-672D-4A5F-A3D9-D7F3BB433F8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9A1135-A859-45C9-80C2-4BEF83AA123D}" type="datetimeFigureOut">
              <a:rPr lang="ru-RU"/>
              <a:pPr>
                <a:defRPr/>
              </a:pPr>
              <a:t>07.02.2022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C7AEF4-FD48-432F-9E8B-680065F7C30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A12197-E682-4131-9358-14CB3E63DB48}" type="datetimeFigureOut">
              <a:rPr lang="ru-RU"/>
              <a:pPr>
                <a:defRPr/>
              </a:pPr>
              <a:t>07.02.2022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D46544-E771-4490-BAE8-74E7221B3CE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36AB94-05E0-4A50-83C9-44E261C2A9FD}" type="datetimeFigureOut">
              <a:rPr lang="ru-RU"/>
              <a:pPr>
                <a:defRPr/>
              </a:pPr>
              <a:t>07.02.2022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69BC3B-4734-4F17-A61E-64D2896510C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2BB298-F5F9-4215-BA13-39A247FF7A28}" type="datetimeFigureOut">
              <a:rPr lang="ru-RU"/>
              <a:pPr>
                <a:defRPr/>
              </a:pPr>
              <a:t>07.02.2022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AFB556-F28A-43FF-A6A3-3CCFD9ED57B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8C8007-D4AE-4227-BF20-BE1E36CB2FCE}" type="datetimeFigureOut">
              <a:rPr lang="ru-RU"/>
              <a:pPr>
                <a:defRPr/>
              </a:pPr>
              <a:t>07.02.2022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0D1B24-8DBE-439D-97B4-57BD1092BAB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8AB75B-6A48-41E8-B6C5-337BDB886FA9}" type="datetimeFigureOut">
              <a:rPr lang="ru-RU"/>
              <a:pPr>
                <a:defRPr/>
              </a:pPr>
              <a:t>07.02.2022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E265F5-4C80-4909-B8E4-2072F4334EA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F6D449-2AA6-42D5-9377-1988F6FEDEEA}" type="datetimeFigureOut">
              <a:rPr lang="ru-RU"/>
              <a:pPr>
                <a:defRPr/>
              </a:pPr>
              <a:t>07.02.2022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AA1C64-85E9-4013-94C5-936DED261C4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11D9E5F-7801-4F01-A2C3-EEA56A055DF0}" type="datetimeFigureOut">
              <a:rPr lang="ru-RU"/>
              <a:pPr>
                <a:defRPr/>
              </a:pPr>
              <a:t>07.02.2022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80CA857-DAF8-4BFB-AD26-6F4093932B2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5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4099" name="Picture 2" descr="C:\Documents and Settings\Администратор\Рабочий стол\62594552_091c5580ab9b2097fb69055f38ebec8e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339263" cy="6858000"/>
          </a:xfrm>
          <a:noFill/>
        </p:spPr>
      </p:pic>
      <p:sp>
        <p:nvSpPr>
          <p:cNvPr id="4100" name="Прямоугольник 7"/>
          <p:cNvSpPr>
            <a:spLocks noChangeArrowheads="1"/>
          </p:cNvSpPr>
          <p:nvPr/>
        </p:nvSpPr>
        <p:spPr bwMode="auto">
          <a:xfrm>
            <a:off x="1000125" y="1214438"/>
            <a:ext cx="685800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72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Настроение ОКЕЙ</a:t>
            </a:r>
            <a:endParaRPr lang="ru-RU" sz="7200" b="1" i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01" name="Прямоугольник 8"/>
          <p:cNvSpPr>
            <a:spLocks noChangeArrowheads="1"/>
          </p:cNvSpPr>
          <p:nvPr/>
        </p:nvSpPr>
        <p:spPr bwMode="auto">
          <a:xfrm>
            <a:off x="5072063" y="4786313"/>
            <a:ext cx="407193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000" b="1" dirty="0"/>
              <a:t> 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3"/>
          <p:cNvSpPr>
            <a:spLocks noGrp="1"/>
          </p:cNvSpPr>
          <p:nvPr>
            <p:ph type="title" idx="4294967295"/>
          </p:nvPr>
        </p:nvSpPr>
        <p:spPr>
          <a:xfrm>
            <a:off x="914400" y="142875"/>
            <a:ext cx="8229600" cy="1143000"/>
          </a:xfrm>
        </p:spPr>
        <p:txBody>
          <a:bodyPr/>
          <a:lstStyle/>
          <a:p>
            <a:pPr eaLnBrk="1" hangingPunct="1"/>
            <a:r>
              <a:rPr lang="ru-RU" sz="6000" b="1" i="1" u="sng" smtClean="0">
                <a:solidFill>
                  <a:srgbClr val="002060"/>
                </a:solidFill>
              </a:rPr>
              <a:t> Расшифруйте</a:t>
            </a:r>
          </a:p>
        </p:txBody>
      </p:sp>
      <p:graphicFrame>
        <p:nvGraphicFramePr>
          <p:cNvPr id="13" name="Таблица 12"/>
          <p:cNvGraphicFramePr>
            <a:graphicFrameLocks noGrp="1"/>
          </p:cNvGraphicFramePr>
          <p:nvPr/>
        </p:nvGraphicFramePr>
        <p:xfrm>
          <a:off x="1143000" y="2071688"/>
          <a:ext cx="3071835" cy="3154680"/>
        </p:xfrm>
        <a:graphic>
          <a:graphicData uri="http://schemas.openxmlformats.org/drawingml/2006/table">
            <a:tbl>
              <a:tblPr/>
              <a:tblGrid>
                <a:gridCol w="734543"/>
                <a:gridCol w="584022"/>
                <a:gridCol w="584022"/>
                <a:gridCol w="584022"/>
                <a:gridCol w="585226"/>
              </a:tblGrid>
              <a:tr h="57166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b="1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П</a:t>
                      </a:r>
                      <a:endParaRPr lang="ru-RU" sz="2800" b="1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b="1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Н</a:t>
                      </a:r>
                      <a:endParaRPr lang="ru-RU" sz="2800" b="1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А</a:t>
                      </a:r>
                      <a:endParaRPr lang="ru-RU" sz="2800" b="1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С</a:t>
                      </a:r>
                      <a:endParaRPr lang="ru-RU" sz="2800" b="1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О</a:t>
                      </a:r>
                      <a:endParaRPr lang="ru-RU" sz="2800" b="1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166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В</a:t>
                      </a:r>
                      <a:endParaRPr lang="ru-RU" sz="2800" b="1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b="1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Е</a:t>
                      </a:r>
                      <a:endParaRPr lang="ru-RU" sz="2800" b="1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b="1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Н</a:t>
                      </a:r>
                      <a:endParaRPr lang="ru-RU" sz="2800" b="1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Т</a:t>
                      </a:r>
                      <a:endParaRPr lang="ru-RU" sz="2800" b="1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А</a:t>
                      </a:r>
                      <a:endParaRPr lang="ru-RU" sz="2800" b="1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39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К</a:t>
                      </a:r>
                      <a:endParaRPr lang="ru-RU" sz="2800" b="1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И</a:t>
                      </a:r>
                      <a:endParaRPr lang="ru-RU" sz="2800" b="1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b="1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Р</a:t>
                      </a:r>
                      <a:endParaRPr lang="ru-RU" sz="2800" b="1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b="1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О</a:t>
                      </a:r>
                      <a:endParaRPr lang="ru-RU" sz="2800" b="1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b="1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Р</a:t>
                      </a:r>
                      <a:endParaRPr lang="ru-RU" sz="2800" b="1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166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b="1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С</a:t>
                      </a:r>
                      <a:endParaRPr lang="ru-RU" sz="2800" b="1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О</a:t>
                      </a:r>
                      <a:endParaRPr lang="ru-RU" sz="2800" b="1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Т</a:t>
                      </a:r>
                      <a:endParaRPr lang="ru-RU" sz="2800" b="1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b="1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Е</a:t>
                      </a:r>
                      <a:endParaRPr lang="ru-RU" sz="2800" b="1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Я</a:t>
                      </a:r>
                      <a:endParaRPr lang="ru-RU" sz="2800" b="1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166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Ш</a:t>
                      </a:r>
                      <a:endParaRPr lang="ru-RU" sz="2800" b="1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Е</a:t>
                      </a:r>
                      <a:endParaRPr lang="ru-RU" sz="2800" b="1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Н</a:t>
                      </a:r>
                      <a:endParaRPr lang="ru-RU" sz="2800" b="1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И</a:t>
                      </a:r>
                      <a:endParaRPr lang="ru-RU" sz="2800" b="1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b="1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Е</a:t>
                      </a:r>
                      <a:endParaRPr lang="ru-RU" sz="2800" b="1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14" name="Таблица 13"/>
          <p:cNvGraphicFramePr>
            <a:graphicFrameLocks noGrp="1"/>
          </p:cNvGraphicFramePr>
          <p:nvPr/>
        </p:nvGraphicFramePr>
        <p:xfrm>
          <a:off x="5072063" y="2071688"/>
          <a:ext cx="3214718" cy="3000395"/>
        </p:xfrm>
        <a:graphic>
          <a:graphicData uri="http://schemas.openxmlformats.org/drawingml/2006/table">
            <a:tbl>
              <a:tblPr/>
              <a:tblGrid>
                <a:gridCol w="768080"/>
                <a:gridCol w="611300"/>
                <a:gridCol w="611300"/>
                <a:gridCol w="611300"/>
                <a:gridCol w="612738"/>
              </a:tblGrid>
              <a:tr h="58579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579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579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579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5722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199" name="Прямая соединительная линия 1"/>
          <p:cNvSpPr>
            <a:spLocks noChangeShapeType="1"/>
          </p:cNvSpPr>
          <p:nvPr/>
        </p:nvSpPr>
        <p:spPr bwMode="auto">
          <a:xfrm>
            <a:off x="19050" y="111125"/>
            <a:ext cx="542925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5200" name="Прямая соединительная линия 2"/>
          <p:cNvSpPr>
            <a:spLocks noChangeShapeType="1"/>
          </p:cNvSpPr>
          <p:nvPr/>
        </p:nvSpPr>
        <p:spPr bwMode="auto">
          <a:xfrm>
            <a:off x="22225" y="111125"/>
            <a:ext cx="0" cy="19050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5201" name="Прямая соединительная линия 3"/>
          <p:cNvSpPr>
            <a:spLocks noChangeShapeType="1"/>
          </p:cNvSpPr>
          <p:nvPr/>
        </p:nvSpPr>
        <p:spPr bwMode="auto">
          <a:xfrm flipH="1">
            <a:off x="19050" y="90488"/>
            <a:ext cx="542925" cy="41910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5202" name="Прямая соединительная линия 4"/>
          <p:cNvSpPr>
            <a:spLocks noChangeShapeType="1"/>
          </p:cNvSpPr>
          <p:nvPr/>
        </p:nvSpPr>
        <p:spPr bwMode="auto">
          <a:xfrm>
            <a:off x="19050" y="88900"/>
            <a:ext cx="0" cy="26670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cxnSp>
        <p:nvCxnSpPr>
          <p:cNvPr id="5203" name="Прямая со стрелкой 5"/>
          <p:cNvCxnSpPr>
            <a:cxnSpLocks noChangeShapeType="1"/>
          </p:cNvCxnSpPr>
          <p:nvPr/>
        </p:nvCxnSpPr>
        <p:spPr bwMode="auto">
          <a:xfrm>
            <a:off x="19050" y="144463"/>
            <a:ext cx="790575" cy="0"/>
          </a:xfrm>
          <a:prstGeom prst="straightConnector1">
            <a:avLst/>
          </a:prstGeom>
          <a:noFill/>
          <a:ln w="19050">
            <a:solidFill>
              <a:srgbClr val="000000"/>
            </a:solidFill>
            <a:round/>
            <a:headEnd/>
            <a:tailEnd type="arrow" w="med" len="med"/>
          </a:ln>
        </p:spPr>
      </p:cxnSp>
      <p:sp>
        <p:nvSpPr>
          <p:cNvPr id="5204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Calibri" pitchFamily="34" charset="0"/>
            </a:endParaRPr>
          </a:p>
        </p:txBody>
      </p:sp>
      <p:cxnSp>
        <p:nvCxnSpPr>
          <p:cNvPr id="22" name="Прямая соединительная линия 21"/>
          <p:cNvCxnSpPr/>
          <p:nvPr/>
        </p:nvCxnSpPr>
        <p:spPr>
          <a:xfrm>
            <a:off x="6143625" y="2357438"/>
            <a:ext cx="1143000" cy="1587"/>
          </a:xfrm>
          <a:prstGeom prst="line">
            <a:avLst/>
          </a:prstGeom>
          <a:ln w="508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/>
          <p:cNvCxnSpPr/>
          <p:nvPr/>
        </p:nvCxnSpPr>
        <p:spPr>
          <a:xfrm rot="5400000">
            <a:off x="7037388" y="2606675"/>
            <a:ext cx="500062" cy="1588"/>
          </a:xfrm>
          <a:prstGeom prst="line">
            <a:avLst/>
          </a:prstGeom>
          <a:ln w="508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/>
          <p:cNvCxnSpPr/>
          <p:nvPr/>
        </p:nvCxnSpPr>
        <p:spPr>
          <a:xfrm rot="5400000">
            <a:off x="6036469" y="2893219"/>
            <a:ext cx="1285875" cy="1214437"/>
          </a:xfrm>
          <a:prstGeom prst="line">
            <a:avLst/>
          </a:prstGeom>
          <a:ln w="508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/>
          <p:nvPr/>
        </p:nvCxnSpPr>
        <p:spPr>
          <a:xfrm rot="5400000">
            <a:off x="5751513" y="4465638"/>
            <a:ext cx="642937" cy="1587"/>
          </a:xfrm>
          <a:prstGeom prst="line">
            <a:avLst/>
          </a:prstGeom>
          <a:ln w="508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/>
          <p:nvPr/>
        </p:nvCxnSpPr>
        <p:spPr>
          <a:xfrm>
            <a:off x="6072188" y="4786313"/>
            <a:ext cx="1785937" cy="1587"/>
          </a:xfrm>
          <a:prstGeom prst="straightConnector1">
            <a:avLst/>
          </a:prstGeom>
          <a:ln w="508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Заголовок 1"/>
          <p:cNvSpPr>
            <a:spLocks noGrp="1"/>
          </p:cNvSpPr>
          <p:nvPr>
            <p:ph type="ctrTitle"/>
          </p:nvPr>
        </p:nvSpPr>
        <p:spPr>
          <a:xfrm>
            <a:off x="1000125" y="2143125"/>
            <a:ext cx="7772400" cy="1470025"/>
          </a:xfrm>
        </p:spPr>
        <p:txBody>
          <a:bodyPr/>
          <a:lstStyle/>
          <a:p>
            <a:pPr eaLnBrk="1" hangingPunct="1"/>
            <a:r>
              <a:rPr lang="ru-RU" sz="9600" b="1" i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Настроение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hangingPunct="1">
              <a:buFont typeface="Arial" pitchFamily="34" charset="0"/>
              <a:buNone/>
              <a:defRPr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Заголовок 4"/>
          <p:cNvSpPr>
            <a:spLocks noGrp="1"/>
          </p:cNvSpPr>
          <p:nvPr>
            <p:ph type="ctrTitle"/>
          </p:nvPr>
        </p:nvSpPr>
        <p:spPr>
          <a:xfrm>
            <a:off x="857250" y="500063"/>
            <a:ext cx="7772400" cy="1285875"/>
          </a:xfrm>
        </p:spPr>
        <p:txBody>
          <a:bodyPr/>
          <a:lstStyle/>
          <a:p>
            <a:pPr eaLnBrk="1" hangingPunct="1"/>
            <a:r>
              <a:rPr lang="ru-RU" b="1" i="1" u="sng" smtClean="0">
                <a:solidFill>
                  <a:srgbClr val="002060"/>
                </a:solidFill>
              </a:rPr>
              <a:t>«Исключи лишнее»</a:t>
            </a:r>
            <a:endParaRPr lang="ru-RU" i="1" smtClean="0">
              <a:solidFill>
                <a:srgbClr val="002060"/>
              </a:solidFill>
            </a:endParaRPr>
          </a:p>
        </p:txBody>
      </p:sp>
      <p:sp>
        <p:nvSpPr>
          <p:cNvPr id="7171" name="Подзаголовок 7"/>
          <p:cNvSpPr>
            <a:spLocks noGrp="1"/>
          </p:cNvSpPr>
          <p:nvPr>
            <p:ph type="subTitle" idx="1"/>
          </p:nvPr>
        </p:nvSpPr>
        <p:spPr>
          <a:xfrm>
            <a:off x="1500188" y="2000250"/>
            <a:ext cx="6400800" cy="1752600"/>
          </a:xfrm>
        </p:spPr>
        <p:txBody>
          <a:bodyPr/>
          <a:lstStyle/>
          <a:p>
            <a:pPr eaLnBrk="1" hangingPunct="1"/>
            <a:r>
              <a:rPr lang="ru-RU" sz="360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Комплимент, анекдот, подарок, солнечная погода, канун каникул, новая игрушка, хорошая отметка, награждение грамотой, заболевание, победа в конкурсе, объявление о предстоящем походе</a:t>
            </a:r>
            <a:r>
              <a:rPr lang="ru-RU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Заголовок 4"/>
          <p:cNvSpPr>
            <a:spLocks noGrp="1"/>
          </p:cNvSpPr>
          <p:nvPr>
            <p:ph type="ctrTitle"/>
          </p:nvPr>
        </p:nvSpPr>
        <p:spPr>
          <a:xfrm>
            <a:off x="857250" y="500063"/>
            <a:ext cx="7772400" cy="1285875"/>
          </a:xfrm>
        </p:spPr>
        <p:txBody>
          <a:bodyPr/>
          <a:lstStyle/>
          <a:p>
            <a:pPr eaLnBrk="1" hangingPunct="1"/>
            <a:r>
              <a:rPr lang="ru-RU" b="1" i="1" u="sng" smtClean="0">
                <a:solidFill>
                  <a:srgbClr val="002060"/>
                </a:solidFill>
              </a:rPr>
              <a:t>«Исключи лишнее»</a:t>
            </a:r>
            <a:endParaRPr lang="ru-RU" i="1" smtClean="0">
              <a:solidFill>
                <a:srgbClr val="002060"/>
              </a:solidFill>
            </a:endParaRPr>
          </a:p>
        </p:txBody>
      </p:sp>
      <p:sp>
        <p:nvSpPr>
          <p:cNvPr id="8195" name="Подзаголовок 7"/>
          <p:cNvSpPr>
            <a:spLocks noGrp="1"/>
          </p:cNvSpPr>
          <p:nvPr>
            <p:ph type="subTitle" idx="1"/>
          </p:nvPr>
        </p:nvSpPr>
        <p:spPr>
          <a:xfrm>
            <a:off x="1500188" y="2000250"/>
            <a:ext cx="6400800" cy="1752600"/>
          </a:xfrm>
        </p:spPr>
        <p:txBody>
          <a:bodyPr/>
          <a:lstStyle/>
          <a:p>
            <a:pPr eaLnBrk="1" hangingPunct="1"/>
            <a:r>
              <a:rPr lang="ru-RU" sz="360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Комплимент, анекдот, подарок, солнечная погода, канун каникул, новая игрушка, хорошая отметка, награждение грамотой, </a:t>
            </a:r>
            <a:r>
              <a:rPr lang="ru-RU" sz="36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заболевание</a:t>
            </a:r>
            <a:r>
              <a:rPr lang="ru-RU" sz="360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победа в конкурсе, объявление о предстоящем походе</a:t>
            </a:r>
            <a:r>
              <a:rPr lang="ru-RU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Заголовок 1"/>
          <p:cNvSpPr>
            <a:spLocks noGrp="1"/>
          </p:cNvSpPr>
          <p:nvPr>
            <p:ph type="ctrTitle"/>
          </p:nvPr>
        </p:nvSpPr>
        <p:spPr>
          <a:xfrm>
            <a:off x="785813" y="214313"/>
            <a:ext cx="7772400" cy="1470025"/>
          </a:xfrm>
        </p:spPr>
        <p:txBody>
          <a:bodyPr/>
          <a:lstStyle/>
          <a:p>
            <a:pPr eaLnBrk="1" hangingPunct="1"/>
            <a:r>
              <a:rPr lang="ru-RU" sz="3600" b="1" i="1" u="sng" smtClean="0">
                <a:solidFill>
                  <a:srgbClr val="002060"/>
                </a:solidFill>
              </a:rPr>
              <a:t>Подчеркните чувства, вызывающие положительные эмоции.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57375" y="1714500"/>
            <a:ext cx="6400800" cy="1752600"/>
          </a:xfrm>
        </p:spPr>
        <p:txBody>
          <a:bodyPr/>
          <a:lstStyle/>
          <a:p>
            <a:pPr eaLnBrk="1" hangingPunct="1">
              <a:buFont typeface="Arial" pitchFamily="34" charset="0"/>
              <a:buNone/>
              <a:defRPr/>
            </a:pPr>
            <a: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Страх, обида, восторг, восхищение, тревога, огорчение, досада, ужас, радость, боль, горе, жалость, зависть, месть, уверенность, ненависть, отчаяние, гордость, ликование, злость.</a:t>
            </a:r>
          </a:p>
          <a:p>
            <a:pPr eaLnBrk="1" hangingPunct="1">
              <a:buFont typeface="Arial" pitchFamily="34" charset="0"/>
              <a:buNone/>
              <a:defRPr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Заголовок 1"/>
          <p:cNvSpPr>
            <a:spLocks noGrp="1"/>
          </p:cNvSpPr>
          <p:nvPr>
            <p:ph type="ctrTitle"/>
          </p:nvPr>
        </p:nvSpPr>
        <p:spPr>
          <a:xfrm>
            <a:off x="785813" y="214313"/>
            <a:ext cx="7772400" cy="1470025"/>
          </a:xfrm>
        </p:spPr>
        <p:txBody>
          <a:bodyPr/>
          <a:lstStyle/>
          <a:p>
            <a:pPr eaLnBrk="1" hangingPunct="1"/>
            <a:r>
              <a:rPr lang="ru-RU" sz="3600" b="1" i="1" u="sng" smtClean="0">
                <a:solidFill>
                  <a:srgbClr val="002060"/>
                </a:solidFill>
              </a:rPr>
              <a:t>Подчеркните чувства, вызывающие положительные эмоции.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57375" y="1714500"/>
            <a:ext cx="6400800" cy="1752600"/>
          </a:xfrm>
        </p:spPr>
        <p:txBody>
          <a:bodyPr/>
          <a:lstStyle/>
          <a:p>
            <a:pPr eaLnBrk="1" hangingPunct="1">
              <a:buFont typeface="Arial" pitchFamily="34" charset="0"/>
              <a:buNone/>
              <a:defRPr/>
            </a:pPr>
            <a: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Страх, обида, </a:t>
            </a:r>
            <a:r>
              <a:rPr lang="ru-RU" sz="3600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восторг</a:t>
            </a:r>
            <a: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600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восхищение</a:t>
            </a:r>
            <a: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тревога, огорчение, досада, ужас, </a:t>
            </a:r>
            <a:r>
              <a:rPr lang="ru-RU" sz="3600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радость</a:t>
            </a:r>
            <a: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боль, горе, жалость, зависть, месть, </a:t>
            </a:r>
            <a:r>
              <a:rPr lang="ru-RU" sz="3600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уверенность</a:t>
            </a:r>
            <a: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ненависть, отчаяние, </a:t>
            </a:r>
            <a:r>
              <a:rPr lang="ru-RU" sz="3600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гордость</a:t>
            </a:r>
            <a: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600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ликование</a:t>
            </a:r>
            <a: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злость.</a:t>
            </a:r>
          </a:p>
          <a:p>
            <a:pPr eaLnBrk="1" hangingPunct="1">
              <a:buFont typeface="Arial" pitchFamily="34" charset="0"/>
              <a:buNone/>
              <a:defRPr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Таблица 9"/>
          <p:cNvGraphicFramePr>
            <a:graphicFrameLocks noGrp="1"/>
          </p:cNvGraphicFramePr>
          <p:nvPr/>
        </p:nvGraphicFramePr>
        <p:xfrm>
          <a:off x="1143000" y="1357313"/>
          <a:ext cx="3143250" cy="4486656"/>
        </p:xfrm>
        <a:graphic>
          <a:graphicData uri="http://schemas.openxmlformats.org/drawingml/2006/table">
            <a:tbl>
              <a:tblPr/>
              <a:tblGrid>
                <a:gridCol w="3143250"/>
              </a:tblGrid>
              <a:tr h="10096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Ученик хорошо выучил стихотворение, но у доски растерялся, получил оценку ниже, чем планировал</a:t>
                      </a:r>
                      <a:endParaRPr kumimoji="0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48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Папу наградили премией за хорошую работу</a:t>
                      </a:r>
                      <a:endParaRPr kumimoji="0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2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Ребёнок боится спать без света</a:t>
                      </a:r>
                      <a:endParaRPr kumimoji="0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48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Ребёнок увидел град размером с куриное яйцо</a:t>
                      </a:r>
                      <a:endParaRPr kumimoji="0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2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Отличник получил пятёрку</a:t>
                      </a:r>
                      <a:endParaRPr kumimoji="0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2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Пассажир отстал от поезда</a:t>
                      </a:r>
                      <a:endParaRPr kumimoji="0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2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Ушёл из жизни близкий человек</a:t>
                      </a:r>
                      <a:endParaRPr kumimoji="0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572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Мальчик давно мечтал о радиоуправляемой машине и вдруг увидел такую же у своего товарища</a:t>
                      </a:r>
                      <a:endParaRPr kumimoji="0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1" name="Таблица 10"/>
          <p:cNvGraphicFramePr>
            <a:graphicFrameLocks noGrp="1"/>
          </p:cNvGraphicFramePr>
          <p:nvPr/>
        </p:nvGraphicFramePr>
        <p:xfrm>
          <a:off x="4929188" y="1357313"/>
          <a:ext cx="3429000" cy="4359275"/>
        </p:xfrm>
        <a:graphic>
          <a:graphicData uri="http://schemas.openxmlformats.org/drawingml/2006/table">
            <a:tbl>
              <a:tblPr/>
              <a:tblGrid>
                <a:gridCol w="3429000"/>
              </a:tblGrid>
              <a:tr h="508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Страх, ужас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97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Обида, досада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97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Радость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97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Гордость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97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Удивление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97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Горе, боль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27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Зависть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97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Отчаяние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cxnSp>
        <p:nvCxnSpPr>
          <p:cNvPr id="13" name="Прямая со стрелкой 12"/>
          <p:cNvCxnSpPr/>
          <p:nvPr/>
        </p:nvCxnSpPr>
        <p:spPr>
          <a:xfrm>
            <a:off x="4357688" y="2000250"/>
            <a:ext cx="1571625" cy="71438"/>
          </a:xfrm>
          <a:prstGeom prst="straightConnector1">
            <a:avLst/>
          </a:prstGeom>
          <a:ln w="508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>
            <a:off x="4286250" y="2714625"/>
            <a:ext cx="1785938" cy="428625"/>
          </a:xfrm>
          <a:prstGeom prst="straightConnector1">
            <a:avLst/>
          </a:prstGeom>
          <a:ln w="508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 flipV="1">
            <a:off x="4286250" y="1571625"/>
            <a:ext cx="1785938" cy="1643063"/>
          </a:xfrm>
          <a:prstGeom prst="straightConnector1">
            <a:avLst/>
          </a:prstGeom>
          <a:ln w="508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>
            <a:off x="4214813" y="3643313"/>
            <a:ext cx="1928812" cy="1587"/>
          </a:xfrm>
          <a:prstGeom prst="straightConnector1">
            <a:avLst/>
          </a:prstGeom>
          <a:ln w="508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/>
          <p:nvPr/>
        </p:nvCxnSpPr>
        <p:spPr>
          <a:xfrm flipV="1">
            <a:off x="4286250" y="2500313"/>
            <a:ext cx="2000250" cy="1500187"/>
          </a:xfrm>
          <a:prstGeom prst="straightConnector1">
            <a:avLst/>
          </a:prstGeom>
          <a:ln w="508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>
            <a:off x="4357688" y="4214813"/>
            <a:ext cx="1857375" cy="1143000"/>
          </a:xfrm>
          <a:prstGeom prst="straightConnector1">
            <a:avLst/>
          </a:prstGeom>
          <a:ln w="508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/>
          <p:nvPr/>
        </p:nvCxnSpPr>
        <p:spPr>
          <a:xfrm flipV="1">
            <a:off x="4286250" y="4143375"/>
            <a:ext cx="1928813" cy="357188"/>
          </a:xfrm>
          <a:prstGeom prst="straightConnector1">
            <a:avLst/>
          </a:prstGeom>
          <a:ln w="508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/>
          <p:nvPr/>
        </p:nvCxnSpPr>
        <p:spPr>
          <a:xfrm flipV="1">
            <a:off x="4286250" y="4714875"/>
            <a:ext cx="1928813" cy="714375"/>
          </a:xfrm>
          <a:prstGeom prst="straightConnector1">
            <a:avLst/>
          </a:prstGeom>
          <a:ln w="508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5"/>
          <p:cNvSpPr>
            <a:spLocks noGrp="1"/>
          </p:cNvSpPr>
          <p:nvPr>
            <p:ph type="title"/>
          </p:nvPr>
        </p:nvSpPr>
        <p:spPr>
          <a:xfrm>
            <a:off x="642938" y="0"/>
            <a:ext cx="8229600" cy="1143000"/>
          </a:xfrm>
        </p:spPr>
        <p:txBody>
          <a:bodyPr/>
          <a:lstStyle/>
          <a:p>
            <a:pPr eaLnBrk="1" hangingPunct="1"/>
            <a:r>
              <a:rPr lang="ru-RU" sz="6600" b="1" i="1" u="sng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Советы</a:t>
            </a:r>
          </a:p>
        </p:txBody>
      </p:sp>
      <p:sp>
        <p:nvSpPr>
          <p:cNvPr id="12291" name="Содержимое 6"/>
          <p:cNvSpPr>
            <a:spLocks noGrp="1"/>
          </p:cNvSpPr>
          <p:nvPr>
            <p:ph idx="1"/>
          </p:nvPr>
        </p:nvSpPr>
        <p:spPr>
          <a:xfrm>
            <a:off x="428625" y="1357313"/>
            <a:ext cx="8229600" cy="4525962"/>
          </a:xfrm>
        </p:spPr>
        <p:txBody>
          <a:bodyPr/>
          <a:lstStyle/>
          <a:p>
            <a:pPr eaLnBrk="1" hangingPunct="1"/>
            <a:r>
              <a:rPr lang="ru-RU" sz="360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Потопать ногами.</a:t>
            </a:r>
          </a:p>
          <a:p>
            <a:pPr eaLnBrk="1" hangingPunct="1"/>
            <a:r>
              <a:rPr lang="ru-RU" sz="360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Замесить тесто понарошку, раскатать его.</a:t>
            </a:r>
          </a:p>
          <a:p>
            <a:pPr eaLnBrk="1" hangingPunct="1"/>
            <a:r>
              <a:rPr lang="ru-RU" sz="360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Высказать свои чувства.</a:t>
            </a:r>
          </a:p>
          <a:p>
            <a:pPr eaLnBrk="1" hangingPunct="1"/>
            <a:r>
              <a:rPr lang="ru-RU" sz="360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Спеть добрую песенку, сплясать быстрый танец.</a:t>
            </a:r>
          </a:p>
          <a:p>
            <a:pPr eaLnBrk="1" hangingPunct="1"/>
            <a:r>
              <a:rPr lang="ru-RU" sz="360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Смыть дурные чувства.</a:t>
            </a:r>
          </a:p>
          <a:p>
            <a:pPr eaLnBrk="1" hangingPunct="1"/>
            <a:r>
              <a:rPr lang="ru-RU" sz="360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Надуть злостью шарик.</a:t>
            </a:r>
          </a:p>
          <a:p>
            <a:pPr eaLnBrk="1" hangingPunct="1"/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1000125" y="1500188"/>
          <a:ext cx="3214710" cy="3929087"/>
        </p:xfrm>
        <a:graphic>
          <a:graphicData uri="http://schemas.openxmlformats.org/drawingml/2006/table">
            <a:tbl>
              <a:tblPr/>
              <a:tblGrid>
                <a:gridCol w="3214710"/>
              </a:tblGrid>
              <a:tr h="56605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Слезами</a:t>
                      </a:r>
                      <a:endParaRPr lang="ru-RU" sz="18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605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Перемелется-</a:t>
                      </a:r>
                      <a:endParaRPr lang="ru-RU" sz="18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605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Будет и на нашей улице</a:t>
                      </a:r>
                      <a:endParaRPr lang="ru-RU" sz="18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605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Не всё ненастье,</a:t>
                      </a:r>
                      <a:endParaRPr lang="ru-RU" sz="18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275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После грозы – ведро,</a:t>
                      </a:r>
                      <a:endParaRPr lang="ru-RU" sz="18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605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Придёт солнышко</a:t>
                      </a:r>
                      <a:endParaRPr lang="ru-RU" sz="18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605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Не было бы счастья,</a:t>
                      </a:r>
                      <a:endParaRPr lang="ru-RU" sz="18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5357813" y="1500188"/>
          <a:ext cx="3214710" cy="3964110"/>
        </p:xfrm>
        <a:graphic>
          <a:graphicData uri="http://schemas.openxmlformats.org/drawingml/2006/table">
            <a:tbl>
              <a:tblPr/>
              <a:tblGrid>
                <a:gridCol w="3214710"/>
              </a:tblGrid>
              <a:tr h="52047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мука будет.</a:t>
                      </a:r>
                      <a:endParaRPr lang="ru-RU" sz="18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047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проглянет и красно солнышко.</a:t>
                      </a:r>
                      <a:endParaRPr lang="ru-RU" sz="18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047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и к нашим окошкам.</a:t>
                      </a:r>
                      <a:endParaRPr lang="ru-RU" sz="18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047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праздник.</a:t>
                      </a:r>
                      <a:endParaRPr lang="ru-RU" sz="18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047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горю не поможешь.</a:t>
                      </a:r>
                      <a:endParaRPr lang="ru-RU" sz="18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047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да несчастье помогло.</a:t>
                      </a:r>
                      <a:endParaRPr lang="ru-RU" sz="18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047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после горя – радость.</a:t>
                      </a:r>
                      <a:endParaRPr lang="ru-RU" sz="18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3350" name="Прямоугольник 3"/>
          <p:cNvSpPr>
            <a:spLocks noChangeArrowheads="1"/>
          </p:cNvSpPr>
          <p:nvPr/>
        </p:nvSpPr>
        <p:spPr bwMode="auto">
          <a:xfrm>
            <a:off x="2500313" y="214313"/>
            <a:ext cx="4643437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 i="1" u="sng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Составь пословицу</a:t>
            </a:r>
          </a:p>
        </p:txBody>
      </p:sp>
      <p:cxnSp>
        <p:nvCxnSpPr>
          <p:cNvPr id="6" name="Прямая со стрелкой 5"/>
          <p:cNvCxnSpPr/>
          <p:nvPr/>
        </p:nvCxnSpPr>
        <p:spPr>
          <a:xfrm rot="16200000" flipH="1">
            <a:off x="3607594" y="2464594"/>
            <a:ext cx="2428875" cy="1071563"/>
          </a:xfrm>
          <a:prstGeom prst="straightConnector1">
            <a:avLst/>
          </a:prstGeom>
          <a:ln w="508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/>
          <p:nvPr/>
        </p:nvCxnSpPr>
        <p:spPr>
          <a:xfrm flipV="1">
            <a:off x="4214813" y="1785938"/>
            <a:ext cx="1143000" cy="571500"/>
          </a:xfrm>
          <a:prstGeom prst="straightConnector1">
            <a:avLst/>
          </a:prstGeom>
          <a:ln w="508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>
            <a:off x="4286250" y="3000375"/>
            <a:ext cx="1071563" cy="714375"/>
          </a:xfrm>
          <a:prstGeom prst="straightConnector1">
            <a:avLst/>
          </a:prstGeom>
          <a:ln w="508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 rot="5400000" flipH="1" flipV="1">
            <a:off x="4214813" y="2428875"/>
            <a:ext cx="1143000" cy="1143000"/>
          </a:xfrm>
          <a:prstGeom prst="straightConnector1">
            <a:avLst/>
          </a:prstGeom>
          <a:ln w="508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 rot="16200000" flipH="1">
            <a:off x="4286250" y="4143375"/>
            <a:ext cx="1071563" cy="1071563"/>
          </a:xfrm>
          <a:prstGeom prst="straightConnector1">
            <a:avLst/>
          </a:prstGeom>
          <a:ln w="508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 rot="5400000" flipH="1" flipV="1">
            <a:off x="4071938" y="3429000"/>
            <a:ext cx="1428750" cy="1143000"/>
          </a:xfrm>
          <a:prstGeom prst="straightConnector1">
            <a:avLst/>
          </a:prstGeom>
          <a:ln w="508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>
          <a:xfrm flipV="1">
            <a:off x="4214813" y="4714875"/>
            <a:ext cx="1143000" cy="571500"/>
          </a:xfrm>
          <a:prstGeom prst="straightConnector1">
            <a:avLst/>
          </a:prstGeom>
          <a:ln w="508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14339" name="Рисунок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3063" y="785813"/>
            <a:ext cx="5715000" cy="5214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7200" b="1" i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СПАСИБО!</a:t>
            </a:r>
            <a:endParaRPr lang="ru-RU" sz="7200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Arial" pitchFamily="34" charset="0"/>
              <a:buNone/>
              <a:defRPr/>
            </a:pPr>
            <a:endParaRPr lang="ru-RU" b="1" dirty="0" smtClean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eaLnBrk="1" hangingPunct="1">
              <a:buFont typeface="Arial" pitchFamily="34" charset="0"/>
              <a:buNone/>
              <a:defRPr/>
            </a:pPr>
            <a:endParaRPr lang="ru-RU" b="1" dirty="0" smtClean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eaLnBrk="1" hangingPunct="1">
              <a:buFont typeface="Arial" pitchFamily="34" charset="0"/>
              <a:buNone/>
              <a:defRPr/>
            </a:pPr>
            <a:endParaRPr lang="ru-RU" b="1" dirty="0" smtClean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eaLnBrk="1" hangingPunct="1">
              <a:buFont typeface="Arial" pitchFamily="34" charset="0"/>
              <a:buNone/>
              <a:defRPr/>
            </a:pPr>
            <a:endParaRPr lang="ru-RU" b="1" dirty="0" smtClean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eaLnBrk="1" hangingPunct="1">
              <a:buFont typeface="Arial" pitchFamily="34" charset="0"/>
              <a:buNone/>
              <a:defRPr/>
            </a:pPr>
            <a:endParaRPr lang="ru-RU" b="1" dirty="0" smtClean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 eaLnBrk="1" hangingPunct="1">
              <a:buFont typeface="Arial" pitchFamily="34" charset="0"/>
              <a:buNone/>
              <a:defRPr/>
            </a:pPr>
            <a:r>
              <a:rPr lang="ru-RU" sz="54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ХОРОШЕГО НАСТРОЕНИЯ!</a:t>
            </a:r>
            <a:endParaRPr lang="ru-RU" sz="5400" dirty="0">
              <a:solidFill>
                <a:srgbClr val="002060"/>
              </a:solidFill>
            </a:endParaRPr>
          </a:p>
        </p:txBody>
      </p:sp>
      <p:pic>
        <p:nvPicPr>
          <p:cNvPr id="16388" name="Picture 2" descr="C:\Documents and Settings\Administrator\Рабочий стол\классный час\photo25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43188" y="2000250"/>
            <a:ext cx="3790950" cy="2085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Кл час. настроение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Кл час. настроение</Template>
  <TotalTime>1</TotalTime>
  <Words>361</Words>
  <Application>Microsoft Office PowerPoint</Application>
  <PresentationFormat>Экран (4:3)</PresentationFormat>
  <Paragraphs>83</Paragraphs>
  <Slides>12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Кл час. настроение</vt:lpstr>
      <vt:lpstr>Слайд 1</vt:lpstr>
      <vt:lpstr> Расшифруйте</vt:lpstr>
      <vt:lpstr>Настроение</vt:lpstr>
      <vt:lpstr>«Исключи лишнее»</vt:lpstr>
      <vt:lpstr>«Исключи лишнее»</vt:lpstr>
      <vt:lpstr>Подчеркните чувства, вызывающие положительные эмоции.</vt:lpstr>
      <vt:lpstr>Подчеркните чувства, вызывающие положительные эмоции.</vt:lpstr>
      <vt:lpstr>Слайд 8</vt:lpstr>
      <vt:lpstr>Советы</vt:lpstr>
      <vt:lpstr>Слайд 10</vt:lpstr>
      <vt:lpstr>Слайд 11</vt:lpstr>
      <vt:lpstr>СПАСИБО!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Карина</dc:creator>
  <cp:lastModifiedBy>Анатоль</cp:lastModifiedBy>
  <cp:revision>2</cp:revision>
  <dcterms:created xsi:type="dcterms:W3CDTF">2014-11-19T13:00:04Z</dcterms:created>
  <dcterms:modified xsi:type="dcterms:W3CDTF">2022-02-07T11:36:44Z</dcterms:modified>
</cp:coreProperties>
</file>